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Big Shoulders Display Bold" charset="1" panose="00000000000000000000"/>
      <p:regular r:id="rId7"/>
    </p:embeddedFont>
    <p:embeddedFont>
      <p:font typeface="Nunito" charset="1" panose="000005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659101" y="1694535"/>
            <a:ext cx="4777784" cy="1205472"/>
            <a:chOff x="0" y="0"/>
            <a:chExt cx="1712250" cy="43201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712250" cy="432014"/>
            </a:xfrm>
            <a:custGeom>
              <a:avLst/>
              <a:gdLst/>
              <a:ahLst/>
              <a:cxnLst/>
              <a:rect r="r" b="b" t="t" l="l"/>
              <a:pathLst>
                <a:path h="432014" w="1712250">
                  <a:moveTo>
                    <a:pt x="0" y="0"/>
                  </a:moveTo>
                  <a:lnTo>
                    <a:pt x="1712250" y="0"/>
                  </a:lnTo>
                  <a:lnTo>
                    <a:pt x="1712250" y="432014"/>
                  </a:lnTo>
                  <a:lnTo>
                    <a:pt x="0" y="43201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CAC4C9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712250" cy="4701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74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35579" y="316861"/>
            <a:ext cx="6296132" cy="4391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232"/>
              </a:lnSpc>
              <a:spcBef>
                <a:spcPct val="0"/>
              </a:spcBef>
            </a:pPr>
            <a:r>
              <a:rPr lang="en-US" b="true" sz="3200">
                <a:solidFill>
                  <a:srgbClr val="FF0099"/>
                </a:solidFill>
                <a:latin typeface="Big Shoulders Display Bold"/>
                <a:ea typeface="Big Shoulders Display Bold"/>
                <a:cs typeface="Big Shoulders Display Bold"/>
                <a:sym typeface="Big Shoulders Display Bold"/>
              </a:rPr>
              <a:t>QUICK STORY WRITING TEMPLATE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078871" y="10397152"/>
            <a:ext cx="1358015" cy="1712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482"/>
              </a:lnSpc>
              <a:spcBef>
                <a:spcPct val="0"/>
              </a:spcBef>
            </a:pPr>
            <a:r>
              <a:rPr lang="en-US" sz="1008" spc="19" strike="noStrike" u="none">
                <a:solidFill>
                  <a:srgbClr val="545454"/>
                </a:solidFill>
                <a:latin typeface="Nunito"/>
                <a:ea typeface="Nunito"/>
                <a:cs typeface="Nunito"/>
                <a:sym typeface="Nunito"/>
              </a:rPr>
              <a:t>Kink Kollective 2025 ©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78616" y="1093879"/>
            <a:ext cx="681917" cy="2672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020"/>
              </a:lnSpc>
              <a:spcBef>
                <a:spcPct val="0"/>
              </a:spcBef>
            </a:pPr>
            <a:r>
              <a:rPr lang="en-US" b="true" sz="2000">
                <a:solidFill>
                  <a:srgbClr val="FF0099"/>
                </a:solidFill>
                <a:latin typeface="Big Shoulders Display Bold"/>
                <a:ea typeface="Big Shoulders Display Bold"/>
                <a:cs typeface="Big Shoulders Display Bold"/>
                <a:sym typeface="Big Shoulders Display Bold"/>
              </a:rPr>
              <a:t>Title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21466" y="1694535"/>
            <a:ext cx="1987132" cy="2672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020"/>
              </a:lnSpc>
              <a:spcBef>
                <a:spcPct val="0"/>
              </a:spcBef>
            </a:pPr>
            <a:r>
              <a:rPr lang="en-US" b="true" sz="2000">
                <a:solidFill>
                  <a:srgbClr val="FF0099"/>
                </a:solidFill>
                <a:latin typeface="Big Shoulders Display Bold"/>
                <a:ea typeface="Big Shoulders Display Bold"/>
                <a:cs typeface="Big Shoulders Display Bold"/>
                <a:sym typeface="Big Shoulders Display Bold"/>
              </a:rPr>
              <a:t>Opening Paragraph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21466" y="2021300"/>
            <a:ext cx="2155006" cy="5906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23"/>
              </a:lnSpc>
              <a:spcBef>
                <a:spcPct val="0"/>
              </a:spcBef>
            </a:pPr>
            <a:r>
              <a:rPr lang="en-US" sz="1104" spc="20">
                <a:solidFill>
                  <a:srgbClr val="545454"/>
                </a:solidFill>
                <a:latin typeface="Nunito"/>
                <a:ea typeface="Nunito"/>
                <a:cs typeface="Nunito"/>
                <a:sym typeface="Nunito"/>
              </a:rPr>
              <a:t>Set the scene, introduce main character(s), hint at the central desire or conflict.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21466" y="2938107"/>
            <a:ext cx="2380485" cy="2672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020"/>
              </a:lnSpc>
              <a:spcBef>
                <a:spcPct val="0"/>
              </a:spcBef>
            </a:pPr>
            <a:r>
              <a:rPr lang="en-US" b="true" sz="2000">
                <a:solidFill>
                  <a:srgbClr val="FF0099"/>
                </a:solidFill>
                <a:latin typeface="Big Shoulders Display Bold"/>
                <a:ea typeface="Big Shoulders Display Bold"/>
                <a:cs typeface="Big Shoulders Display Bold"/>
                <a:sym typeface="Big Shoulders Display Bold"/>
              </a:rPr>
              <a:t>Character Introduction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78616" y="3272063"/>
            <a:ext cx="1987132" cy="5906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23"/>
              </a:lnSpc>
              <a:spcBef>
                <a:spcPct val="0"/>
              </a:spcBef>
            </a:pPr>
            <a:r>
              <a:rPr lang="en-US" sz="1104" spc="20">
                <a:solidFill>
                  <a:srgbClr val="545454"/>
                </a:solidFill>
                <a:latin typeface="Nunito"/>
                <a:ea typeface="Nunito"/>
                <a:cs typeface="Nunito"/>
                <a:sym typeface="Nunito"/>
              </a:rPr>
              <a:t>Briefly describe appearance, personality, and key motivation.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21466" y="4169103"/>
            <a:ext cx="2380485" cy="2672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020"/>
              </a:lnSpc>
              <a:spcBef>
                <a:spcPct val="0"/>
              </a:spcBef>
            </a:pPr>
            <a:r>
              <a:rPr lang="en-US" b="true" sz="2000">
                <a:solidFill>
                  <a:srgbClr val="FF0099"/>
                </a:solidFill>
                <a:latin typeface="Big Shoulders Display Bold"/>
                <a:ea typeface="Big Shoulders Display Bold"/>
                <a:cs typeface="Big Shoulders Display Bold"/>
                <a:sym typeface="Big Shoulders Display Bold"/>
              </a:rPr>
              <a:t>Setting the Scene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21466" y="4512584"/>
            <a:ext cx="1987132" cy="5906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23"/>
              </a:lnSpc>
              <a:spcBef>
                <a:spcPct val="0"/>
              </a:spcBef>
            </a:pPr>
            <a:r>
              <a:rPr lang="en-US" sz="1104" spc="20">
                <a:solidFill>
                  <a:srgbClr val="545454"/>
                </a:solidFill>
                <a:latin typeface="Nunito"/>
                <a:ea typeface="Nunito"/>
                <a:cs typeface="Nunito"/>
                <a:sym typeface="Nunito"/>
              </a:rPr>
              <a:t>Describe the environment, time, and any relevant background.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21466" y="5374575"/>
            <a:ext cx="2380485" cy="2672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020"/>
              </a:lnSpc>
              <a:spcBef>
                <a:spcPct val="0"/>
              </a:spcBef>
            </a:pPr>
            <a:r>
              <a:rPr lang="en-US" b="true" sz="2000">
                <a:solidFill>
                  <a:srgbClr val="FF0099"/>
                </a:solidFill>
                <a:latin typeface="Big Shoulders Display Bold"/>
                <a:ea typeface="Big Shoulders Display Bold"/>
                <a:cs typeface="Big Shoulders Display Bold"/>
                <a:sym typeface="Big Shoulders Display Bold"/>
              </a:rPr>
              <a:t>Building Tension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21466" y="5770044"/>
            <a:ext cx="2155006" cy="15904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23"/>
              </a:lnSpc>
              <a:spcBef>
                <a:spcPct val="0"/>
              </a:spcBef>
            </a:pPr>
            <a:r>
              <a:rPr lang="en-US" sz="1104" spc="20" strike="noStrike" u="none">
                <a:solidFill>
                  <a:srgbClr val="545454"/>
                </a:solidFill>
                <a:latin typeface="Nunito"/>
                <a:ea typeface="Nunito"/>
                <a:cs typeface="Nunito"/>
                <a:sym typeface="Nunito"/>
              </a:rPr>
              <a:t>Introduce obstacles, increase sexual tension, deepen character interactions.</a:t>
            </a:r>
          </a:p>
          <a:p>
            <a:pPr algn="l" marL="0" indent="0" lvl="0">
              <a:lnSpc>
                <a:spcPts val="1623"/>
              </a:lnSpc>
              <a:spcBef>
                <a:spcPct val="0"/>
              </a:spcBef>
            </a:pPr>
            <a:r>
              <a:rPr lang="en-US" sz="1104" spc="20" strike="noStrike" u="none">
                <a:solidFill>
                  <a:srgbClr val="545454"/>
                </a:solidFill>
                <a:latin typeface="Nunito"/>
                <a:ea typeface="Nunito"/>
                <a:cs typeface="Nunito"/>
                <a:sym typeface="Nunito"/>
              </a:rPr>
              <a:t>Erotic encounters, sensory details, emotional response</a:t>
            </a:r>
          </a:p>
          <a:p>
            <a:pPr algn="l" marL="0" indent="0" lvl="0">
              <a:lnSpc>
                <a:spcPts val="1623"/>
              </a:lnSpc>
              <a:spcBef>
                <a:spcPct val="0"/>
              </a:spcBef>
            </a:pPr>
            <a:r>
              <a:rPr lang="en-US" sz="1104" spc="20" strike="noStrike" u="none">
                <a:solidFill>
                  <a:srgbClr val="545454"/>
                </a:solidFill>
                <a:latin typeface="Nunito"/>
                <a:ea typeface="Nunito"/>
                <a:cs typeface="Nunito"/>
                <a:sym typeface="Nunito"/>
              </a:rPr>
              <a:t>Introduce a challenge, misunderstanding, or new desire.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221466" y="7946600"/>
            <a:ext cx="2380485" cy="2672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020"/>
              </a:lnSpc>
              <a:spcBef>
                <a:spcPct val="0"/>
              </a:spcBef>
            </a:pPr>
            <a:r>
              <a:rPr lang="en-US" b="true" sz="2000">
                <a:solidFill>
                  <a:srgbClr val="FF0099"/>
                </a:solidFill>
                <a:latin typeface="Big Shoulders Display Bold"/>
                <a:ea typeface="Big Shoulders Display Bold"/>
                <a:cs typeface="Big Shoulders Display Bold"/>
                <a:sym typeface="Big Shoulders Display Bold"/>
              </a:rPr>
              <a:t>Climatic Scene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21466" y="9325031"/>
            <a:ext cx="2380485" cy="2672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020"/>
              </a:lnSpc>
              <a:spcBef>
                <a:spcPct val="0"/>
              </a:spcBef>
            </a:pPr>
            <a:r>
              <a:rPr lang="en-US" b="true" sz="2000">
                <a:solidFill>
                  <a:srgbClr val="FF0099"/>
                </a:solidFill>
                <a:latin typeface="Big Shoulders Display Bold"/>
                <a:ea typeface="Big Shoulders Display Bold"/>
                <a:cs typeface="Big Shoulders Display Bold"/>
                <a:sym typeface="Big Shoulders Display Bold"/>
              </a:rPr>
              <a:t>Story close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2659101" y="3019360"/>
            <a:ext cx="4777784" cy="1002329"/>
            <a:chOff x="0" y="0"/>
            <a:chExt cx="1712250" cy="359212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712250" cy="359212"/>
            </a:xfrm>
            <a:custGeom>
              <a:avLst/>
              <a:gdLst/>
              <a:ahLst/>
              <a:cxnLst/>
              <a:rect r="r" b="b" t="t" l="l"/>
              <a:pathLst>
                <a:path h="359212" w="1712250">
                  <a:moveTo>
                    <a:pt x="0" y="0"/>
                  </a:moveTo>
                  <a:lnTo>
                    <a:pt x="1712250" y="0"/>
                  </a:lnTo>
                  <a:lnTo>
                    <a:pt x="1712250" y="359212"/>
                  </a:lnTo>
                  <a:lnTo>
                    <a:pt x="0" y="35921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CAC4C9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1712250" cy="39731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74"/>
                </a:lnSpc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2659101" y="4140528"/>
            <a:ext cx="4777784" cy="1005445"/>
            <a:chOff x="0" y="0"/>
            <a:chExt cx="1712250" cy="360329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712250" cy="360329"/>
            </a:xfrm>
            <a:custGeom>
              <a:avLst/>
              <a:gdLst/>
              <a:ahLst/>
              <a:cxnLst/>
              <a:rect r="r" b="b" t="t" l="l"/>
              <a:pathLst>
                <a:path h="360329" w="1712250">
                  <a:moveTo>
                    <a:pt x="0" y="0"/>
                  </a:moveTo>
                  <a:lnTo>
                    <a:pt x="1712250" y="0"/>
                  </a:lnTo>
                  <a:lnTo>
                    <a:pt x="1712250" y="360329"/>
                  </a:lnTo>
                  <a:lnTo>
                    <a:pt x="0" y="36032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CAC4C9"/>
              </a:solidFill>
              <a:prstDash val="solid"/>
              <a:miter/>
            </a:ln>
          </p:spPr>
        </p:sp>
        <p:sp>
          <p:nvSpPr>
            <p:cNvPr name="TextBox 23" id="23"/>
            <p:cNvSpPr txBox="true"/>
            <p:nvPr/>
          </p:nvSpPr>
          <p:spPr>
            <a:xfrm>
              <a:off x="0" y="-38100"/>
              <a:ext cx="1712250" cy="3984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74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2659101" y="5260273"/>
            <a:ext cx="4777784" cy="2510662"/>
            <a:chOff x="0" y="0"/>
            <a:chExt cx="1712250" cy="899765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712250" cy="899765"/>
            </a:xfrm>
            <a:custGeom>
              <a:avLst/>
              <a:gdLst/>
              <a:ahLst/>
              <a:cxnLst/>
              <a:rect r="r" b="b" t="t" l="l"/>
              <a:pathLst>
                <a:path h="899765" w="1712250">
                  <a:moveTo>
                    <a:pt x="0" y="0"/>
                  </a:moveTo>
                  <a:lnTo>
                    <a:pt x="1712250" y="0"/>
                  </a:lnTo>
                  <a:lnTo>
                    <a:pt x="1712250" y="899765"/>
                  </a:lnTo>
                  <a:lnTo>
                    <a:pt x="0" y="89976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CAC4C9"/>
              </a:solidFill>
              <a:prstDash val="solid"/>
              <a:miter/>
            </a:ln>
          </p:spPr>
        </p:sp>
        <p:sp>
          <p:nvSpPr>
            <p:cNvPr name="TextBox 26" id="26"/>
            <p:cNvSpPr txBox="true"/>
            <p:nvPr/>
          </p:nvSpPr>
          <p:spPr>
            <a:xfrm>
              <a:off x="0" y="-38100"/>
              <a:ext cx="1712250" cy="93786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74"/>
                </a:lnSpc>
              </a:pP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2659101" y="7918025"/>
            <a:ext cx="4777784" cy="1205472"/>
            <a:chOff x="0" y="0"/>
            <a:chExt cx="1712250" cy="432014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1712250" cy="432014"/>
            </a:xfrm>
            <a:custGeom>
              <a:avLst/>
              <a:gdLst/>
              <a:ahLst/>
              <a:cxnLst/>
              <a:rect r="r" b="b" t="t" l="l"/>
              <a:pathLst>
                <a:path h="432014" w="1712250">
                  <a:moveTo>
                    <a:pt x="0" y="0"/>
                  </a:moveTo>
                  <a:lnTo>
                    <a:pt x="1712250" y="0"/>
                  </a:lnTo>
                  <a:lnTo>
                    <a:pt x="1712250" y="432014"/>
                  </a:lnTo>
                  <a:lnTo>
                    <a:pt x="0" y="43201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CAC4C9"/>
              </a:solidFill>
              <a:prstDash val="solid"/>
              <a:miter/>
            </a:ln>
          </p:spPr>
        </p:sp>
        <p:sp>
          <p:nvSpPr>
            <p:cNvPr name="TextBox 29" id="29"/>
            <p:cNvSpPr txBox="true"/>
            <p:nvPr/>
          </p:nvSpPr>
          <p:spPr>
            <a:xfrm>
              <a:off x="0" y="-38100"/>
              <a:ext cx="1712250" cy="4701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74"/>
                </a:lnSpc>
              </a:pPr>
            </a:p>
          </p:txBody>
        </p:sp>
      </p:grpSp>
      <p:sp>
        <p:nvSpPr>
          <p:cNvPr name="TextBox 30" id="30"/>
          <p:cNvSpPr txBox="true"/>
          <p:nvPr/>
        </p:nvSpPr>
        <p:spPr>
          <a:xfrm rot="0">
            <a:off x="221466" y="9626401"/>
            <a:ext cx="1486849" cy="5906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23"/>
              </a:lnSpc>
              <a:spcBef>
                <a:spcPct val="0"/>
              </a:spcBef>
            </a:pPr>
            <a:r>
              <a:rPr lang="en-US" sz="1104" spc="20" strike="noStrike" u="none">
                <a:solidFill>
                  <a:srgbClr val="545454"/>
                </a:solidFill>
                <a:latin typeface="Nunito"/>
                <a:ea typeface="Nunito"/>
                <a:cs typeface="Nunito"/>
                <a:sym typeface="Nunito"/>
              </a:rPr>
              <a:t>A memorable final sentence to leave a lasting impression.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221466" y="8276225"/>
            <a:ext cx="1794124" cy="3906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623"/>
              </a:lnSpc>
              <a:spcBef>
                <a:spcPct val="0"/>
              </a:spcBef>
            </a:pPr>
            <a:r>
              <a:rPr lang="en-US" sz="1104" spc="20" strike="noStrike" u="none">
                <a:solidFill>
                  <a:srgbClr val="545454"/>
                </a:solidFill>
                <a:latin typeface="Nunito"/>
                <a:ea typeface="Nunito"/>
                <a:cs typeface="Nunito"/>
                <a:sym typeface="Nunito"/>
              </a:rPr>
              <a:t>The peak of erotic tension and story conflict.</a:t>
            </a:r>
          </a:p>
        </p:txBody>
      </p:sp>
      <p:grpSp>
        <p:nvGrpSpPr>
          <p:cNvPr name="Group 32" id="32"/>
          <p:cNvGrpSpPr/>
          <p:nvPr/>
        </p:nvGrpSpPr>
        <p:grpSpPr>
          <a:xfrm rot="0">
            <a:off x="2659101" y="9210731"/>
            <a:ext cx="4777784" cy="1205472"/>
            <a:chOff x="0" y="0"/>
            <a:chExt cx="1712250" cy="432014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1712250" cy="432014"/>
            </a:xfrm>
            <a:custGeom>
              <a:avLst/>
              <a:gdLst/>
              <a:ahLst/>
              <a:cxnLst/>
              <a:rect r="r" b="b" t="t" l="l"/>
              <a:pathLst>
                <a:path h="432014" w="1712250">
                  <a:moveTo>
                    <a:pt x="0" y="0"/>
                  </a:moveTo>
                  <a:lnTo>
                    <a:pt x="1712250" y="0"/>
                  </a:lnTo>
                  <a:lnTo>
                    <a:pt x="1712250" y="432014"/>
                  </a:lnTo>
                  <a:lnTo>
                    <a:pt x="0" y="43201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CAC4C9"/>
              </a:solidFill>
              <a:prstDash val="solid"/>
              <a:miter/>
            </a:ln>
          </p:spPr>
        </p:sp>
        <p:sp>
          <p:nvSpPr>
            <p:cNvPr name="TextBox 34" id="34"/>
            <p:cNvSpPr txBox="true"/>
            <p:nvPr/>
          </p:nvSpPr>
          <p:spPr>
            <a:xfrm>
              <a:off x="0" y="-38100"/>
              <a:ext cx="1712250" cy="4701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74"/>
                </a:lnSpc>
              </a:pP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2659101" y="844403"/>
            <a:ext cx="4777784" cy="735832"/>
            <a:chOff x="0" y="0"/>
            <a:chExt cx="1712250" cy="263705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1712250" cy="263705"/>
            </a:xfrm>
            <a:custGeom>
              <a:avLst/>
              <a:gdLst/>
              <a:ahLst/>
              <a:cxnLst/>
              <a:rect r="r" b="b" t="t" l="l"/>
              <a:pathLst>
                <a:path h="263705" w="1712250">
                  <a:moveTo>
                    <a:pt x="0" y="0"/>
                  </a:moveTo>
                  <a:lnTo>
                    <a:pt x="1712250" y="0"/>
                  </a:lnTo>
                  <a:lnTo>
                    <a:pt x="1712250" y="263705"/>
                  </a:lnTo>
                  <a:lnTo>
                    <a:pt x="0" y="26370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CAC4C9"/>
              </a:solidFill>
              <a:prstDash val="solid"/>
              <a:miter/>
            </a:ln>
          </p:spPr>
        </p:sp>
        <p:sp>
          <p:nvSpPr>
            <p:cNvPr name="TextBox 37" id="37"/>
            <p:cNvSpPr txBox="true"/>
            <p:nvPr/>
          </p:nvSpPr>
          <p:spPr>
            <a:xfrm>
              <a:off x="0" y="-38100"/>
              <a:ext cx="1712250" cy="30180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74"/>
                </a:lnSpc>
              </a:p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DAGcTeryZJI</dc:identifier>
  <dcterms:modified xsi:type="dcterms:W3CDTF">2011-08-01T06:04:30Z</dcterms:modified>
  <cp:revision>1</cp:revision>
  <dc:title>Kink Kollective - Kinky Storywriting Mini Course</dc:title>
</cp:coreProperties>
</file>